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583dbefd79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583dbefd79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583dbefd7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83dbefd7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583dbefd79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583dbefd79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583dbefd79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583dbefd79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583dbefd79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583dbefd79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583dbefd79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583dbefd79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583dbefd79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83dbefd79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Employee Performance Calibration </a:t>
            </a:r>
            <a:r>
              <a:rPr lang="en"/>
              <a:t>Process</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tool for regularly evaluating and communicating staff performance.</a:t>
            </a:r>
            <a:endParaRPr/>
          </a:p>
        </p:txBody>
      </p:sp>
      <p:sp>
        <p:nvSpPr>
          <p:cNvPr id="88" name="Google Shape;88;p13"/>
          <p:cNvSpPr txBox="1"/>
          <p:nvPr/>
        </p:nvSpPr>
        <p:spPr>
          <a:xfrm>
            <a:off x="3492900" y="4811700"/>
            <a:ext cx="2158200" cy="3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0000"/>
                </a:solidFill>
                <a:latin typeface="Lato"/>
                <a:ea typeface="Lato"/>
                <a:cs typeface="Lato"/>
                <a:sym typeface="Lato"/>
              </a:rPr>
              <a:t>Confidential Do Not Share</a:t>
            </a:r>
            <a:endParaRPr sz="1200">
              <a:solidFill>
                <a:srgbClr val="FF0000"/>
              </a:solidFill>
              <a:latin typeface="Lato"/>
              <a:ea typeface="Lato"/>
              <a:cs typeface="Lato"/>
              <a:sym typeface="Lato"/>
            </a:endParaRPr>
          </a:p>
        </p:txBody>
      </p:sp>
      <p:sp>
        <p:nvSpPr>
          <p:cNvPr id="89" name="Google Shape;89;p13"/>
          <p:cNvSpPr txBox="1"/>
          <p:nvPr/>
        </p:nvSpPr>
        <p:spPr>
          <a:xfrm>
            <a:off x="729625" y="3792750"/>
            <a:ext cx="2825700" cy="64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34343"/>
                </a:solidFill>
                <a:latin typeface="Lato"/>
                <a:ea typeface="Lato"/>
                <a:cs typeface="Lato"/>
                <a:sym typeface="Lato"/>
              </a:rPr>
              <a:t>Date: 00/00/00</a:t>
            </a:r>
            <a:br>
              <a:rPr lang="en">
                <a:solidFill>
                  <a:srgbClr val="434343"/>
                </a:solidFill>
                <a:latin typeface="Lato"/>
                <a:ea typeface="Lato"/>
                <a:cs typeface="Lato"/>
                <a:sym typeface="Lato"/>
              </a:rPr>
            </a:br>
            <a:r>
              <a:rPr lang="en">
                <a:solidFill>
                  <a:srgbClr val="434343"/>
                </a:solidFill>
                <a:latin typeface="Lato"/>
                <a:ea typeface="Lato"/>
                <a:cs typeface="Lato"/>
                <a:sym typeface="Lato"/>
              </a:rPr>
              <a:t>Your Name</a:t>
            </a:r>
            <a:endParaRPr>
              <a:solidFill>
                <a:srgbClr val="434343"/>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t>
            </a:r>
            <a:r>
              <a:rPr lang="en"/>
              <a:t>Process</a:t>
            </a:r>
            <a:endParaRPr/>
          </a:p>
        </p:txBody>
      </p:sp>
      <p:sp>
        <p:nvSpPr>
          <p:cNvPr id="95" name="Google Shape;95;p14"/>
          <p:cNvSpPr txBox="1"/>
          <p:nvPr>
            <p:ph idx="1" type="body"/>
          </p:nvPr>
        </p:nvSpPr>
        <p:spPr>
          <a:xfrm>
            <a:off x="729450" y="2078875"/>
            <a:ext cx="7688700" cy="2427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100"/>
              <a:t>Use this slide deck as a template. Fill out the slides for only staff reporting to you. Share your information ahead of a meeting. Then meet for a detailed </a:t>
            </a:r>
            <a:r>
              <a:rPr lang="en" sz="1100"/>
              <a:t>discussion</a:t>
            </a:r>
            <a:r>
              <a:rPr lang="en" sz="1100"/>
              <a:t> about the content to get peer review, constructive criticism, and to communicate upwards the talent you have.  Use this as a way to get confirmation of your </a:t>
            </a:r>
            <a:r>
              <a:rPr lang="en" sz="1100"/>
              <a:t>professional</a:t>
            </a:r>
            <a:r>
              <a:rPr lang="en" sz="1100"/>
              <a:t> </a:t>
            </a:r>
            <a:r>
              <a:rPr lang="en" sz="1100"/>
              <a:t>evaluations</a:t>
            </a:r>
            <a:r>
              <a:rPr lang="en" sz="1100"/>
              <a:t> of your staff, as well as helping to advocate for where you are focusing your staff development. Over time this will help show how staff are </a:t>
            </a:r>
            <a:r>
              <a:rPr lang="en" sz="1100"/>
              <a:t>evolving</a:t>
            </a:r>
            <a:r>
              <a:rPr lang="en" sz="1100"/>
              <a:t> within the organization. This tool is not meant to be used publicly, it should be privately used with staff who manage people.</a:t>
            </a:r>
            <a:br>
              <a:rPr lang="en" sz="1100"/>
            </a:br>
            <a:br>
              <a:rPr lang="en" sz="1100"/>
            </a:br>
            <a:r>
              <a:rPr lang="en" sz="1100"/>
              <a:t>Regularly review quarterly with your direct peer group of managers with help from Human Resources, and your group’s leader (Director/VP/Sr. Manager/C Suite). If more than 10 people are in the meeting, break the conversation into smaller groups. The information should cascade upwards.</a:t>
            </a:r>
            <a:br>
              <a:rPr lang="en" sz="1100"/>
            </a:br>
            <a:br>
              <a:rPr lang="en" sz="1100"/>
            </a:br>
            <a:r>
              <a:rPr lang="en" sz="1100"/>
              <a:t>In the interest of time, focus the conversation on High Performers, and Low Performers, then Well Placed staff as needed. (More on these categories later). </a:t>
            </a:r>
            <a:endParaRPr sz="1100"/>
          </a:p>
        </p:txBody>
      </p:sp>
      <p:sp>
        <p:nvSpPr>
          <p:cNvPr id="96" name="Google Shape;96;p1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97" name="Google Shape;97;p14"/>
          <p:cNvSpPr txBox="1"/>
          <p:nvPr/>
        </p:nvSpPr>
        <p:spPr>
          <a:xfrm>
            <a:off x="3492900" y="4811700"/>
            <a:ext cx="2158200" cy="3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0000"/>
                </a:solidFill>
                <a:latin typeface="Lato"/>
                <a:ea typeface="Lato"/>
                <a:cs typeface="Lato"/>
                <a:sym typeface="Lato"/>
              </a:rPr>
              <a:t>Confidential Do Not Share</a:t>
            </a:r>
            <a:endParaRPr sz="1200">
              <a:solidFill>
                <a:srgbClr val="FF0000"/>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 Box Grid Model</a:t>
            </a:r>
            <a:endParaRPr/>
          </a:p>
        </p:txBody>
      </p:sp>
      <p:sp>
        <p:nvSpPr>
          <p:cNvPr id="103" name="Google Shape;103;p15"/>
          <p:cNvSpPr txBox="1"/>
          <p:nvPr>
            <p:ph idx="1" type="body"/>
          </p:nvPr>
        </p:nvSpPr>
        <p:spPr>
          <a:xfrm>
            <a:off x="729450" y="2078875"/>
            <a:ext cx="39015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200">
                <a:solidFill>
                  <a:srgbClr val="1F0909"/>
                </a:solidFill>
                <a:latin typeface="Arial"/>
                <a:ea typeface="Arial"/>
                <a:cs typeface="Arial"/>
                <a:sym typeface="Arial"/>
              </a:rPr>
              <a:t>“A ‘nine-box grid’ or ‘3x3’ is a tool that is used to visually evaluate and communicate a group’s talent pool based on two factors, which most commonly are performance and potential.  Typically on the horizontal axis is ‘performance’ measured by performance reviews. On the vertical axis is ‘potential’ referring to an individual’s potential to grow one or more levels in a managerial or professional capacity.</a:t>
            </a:r>
            <a:endParaRPr sz="1200"/>
          </a:p>
        </p:txBody>
      </p:sp>
      <p:pic>
        <p:nvPicPr>
          <p:cNvPr id="104" name="Google Shape;104;p15"/>
          <p:cNvPicPr preferRelativeResize="0"/>
          <p:nvPr/>
        </p:nvPicPr>
        <p:blipFill>
          <a:blip r:embed="rId3">
            <a:alphaModFix/>
          </a:blip>
          <a:stretch>
            <a:fillRect/>
          </a:stretch>
        </p:blipFill>
        <p:spPr>
          <a:xfrm>
            <a:off x="4630950" y="1826400"/>
            <a:ext cx="4208251" cy="2766048"/>
          </a:xfrm>
          <a:prstGeom prst="rect">
            <a:avLst/>
          </a:prstGeom>
          <a:noFill/>
          <a:ln>
            <a:noFill/>
          </a:ln>
        </p:spPr>
      </p:pic>
      <p:sp>
        <p:nvSpPr>
          <p:cNvPr id="105" name="Google Shape;105;p1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06" name="Google Shape;106;p15"/>
          <p:cNvSpPr txBox="1"/>
          <p:nvPr/>
        </p:nvSpPr>
        <p:spPr>
          <a:xfrm>
            <a:off x="3492900" y="4811700"/>
            <a:ext cx="2158200" cy="3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0000"/>
                </a:solidFill>
                <a:latin typeface="Lato"/>
                <a:ea typeface="Lato"/>
                <a:cs typeface="Lato"/>
                <a:sym typeface="Lato"/>
              </a:rPr>
              <a:t>Confidential Do Not Share</a:t>
            </a:r>
            <a:endParaRPr sz="1200">
              <a:solidFill>
                <a:srgbClr val="FF0000"/>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Communicating Talent Health</a:t>
            </a:r>
            <a:endParaRPr/>
          </a:p>
        </p:txBody>
      </p:sp>
      <p:sp>
        <p:nvSpPr>
          <p:cNvPr id="112" name="Google Shape;112;p16"/>
          <p:cNvSpPr txBox="1"/>
          <p:nvPr>
            <p:ph idx="1" type="body"/>
          </p:nvPr>
        </p:nvSpPr>
        <p:spPr>
          <a:xfrm>
            <a:off x="729450" y="2078875"/>
            <a:ext cx="3901500" cy="25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1F0909"/>
                </a:solidFill>
                <a:latin typeface="Arial"/>
                <a:ea typeface="Arial"/>
                <a:cs typeface="Arial"/>
                <a:sym typeface="Arial"/>
              </a:rPr>
              <a:t>Ideally we want our staff ‘</a:t>
            </a:r>
            <a:r>
              <a:rPr b="1" lang="en" sz="1200">
                <a:solidFill>
                  <a:srgbClr val="1F0909"/>
                </a:solidFill>
                <a:latin typeface="Arial"/>
                <a:ea typeface="Arial"/>
                <a:cs typeface="Arial"/>
                <a:sym typeface="Arial"/>
              </a:rPr>
              <a:t>Well Placed</a:t>
            </a:r>
            <a:r>
              <a:rPr lang="en" sz="1200">
                <a:solidFill>
                  <a:srgbClr val="1F0909"/>
                </a:solidFill>
                <a:latin typeface="Arial"/>
                <a:ea typeface="Arial"/>
                <a:cs typeface="Arial"/>
                <a:sym typeface="Arial"/>
              </a:rPr>
              <a:t>’ (yellow), but as a staff’s career evolves they may strengthen into ‘</a:t>
            </a:r>
            <a:r>
              <a:rPr b="1" lang="en" sz="1200">
                <a:solidFill>
                  <a:srgbClr val="1F0909"/>
                </a:solidFill>
                <a:latin typeface="Arial"/>
                <a:ea typeface="Arial"/>
                <a:cs typeface="Arial"/>
                <a:sym typeface="Arial"/>
              </a:rPr>
              <a:t>High Performers</a:t>
            </a:r>
            <a:r>
              <a:rPr lang="en" sz="1200">
                <a:solidFill>
                  <a:srgbClr val="1F0909"/>
                </a:solidFill>
                <a:latin typeface="Arial"/>
                <a:ea typeface="Arial"/>
                <a:cs typeface="Arial"/>
                <a:sym typeface="Arial"/>
              </a:rPr>
              <a:t>’ (green), or ‘</a:t>
            </a:r>
            <a:r>
              <a:rPr b="1" lang="en" sz="1200">
                <a:solidFill>
                  <a:srgbClr val="1F0909"/>
                </a:solidFill>
                <a:latin typeface="Arial"/>
                <a:ea typeface="Arial"/>
                <a:cs typeface="Arial"/>
                <a:sym typeface="Arial"/>
              </a:rPr>
              <a:t>Low Performers</a:t>
            </a:r>
            <a:r>
              <a:rPr lang="en" sz="1200">
                <a:solidFill>
                  <a:srgbClr val="1F0909"/>
                </a:solidFill>
                <a:latin typeface="Arial"/>
                <a:ea typeface="Arial"/>
                <a:cs typeface="Arial"/>
                <a:sym typeface="Arial"/>
              </a:rPr>
              <a:t>’ (red). A High Performer often isn’t being challenged enough, a Low Performer may be in the wrong role, or needs development. A Well Placed person is consistently and reliably performing for the role they are in. </a:t>
            </a:r>
            <a:br>
              <a:rPr lang="en" sz="1200">
                <a:solidFill>
                  <a:srgbClr val="1F0909"/>
                </a:solidFill>
                <a:latin typeface="Arial"/>
                <a:ea typeface="Arial"/>
                <a:cs typeface="Arial"/>
                <a:sym typeface="Arial"/>
              </a:rPr>
            </a:br>
            <a:r>
              <a:rPr lang="en" sz="1200">
                <a:solidFill>
                  <a:srgbClr val="1F0909"/>
                </a:solidFill>
                <a:latin typeface="Arial"/>
                <a:ea typeface="Arial"/>
                <a:cs typeface="Arial"/>
                <a:sym typeface="Arial"/>
              </a:rPr>
              <a:t>Since it’s not possible to equally invest in all staff at the same time, this can help us describe our focuses in managing our staff so we can get peer review, and also get support to help develop our staff.</a:t>
            </a:r>
            <a:endParaRPr sz="1200">
              <a:solidFill>
                <a:srgbClr val="000000"/>
              </a:solidFill>
              <a:latin typeface="Arial"/>
              <a:ea typeface="Arial"/>
              <a:cs typeface="Arial"/>
              <a:sym typeface="Arial"/>
            </a:endParaRPr>
          </a:p>
          <a:p>
            <a:pPr indent="0" lvl="0" marL="0" rtl="0" algn="l">
              <a:spcBef>
                <a:spcPts val="1600"/>
              </a:spcBef>
              <a:spcAft>
                <a:spcPts val="1600"/>
              </a:spcAft>
              <a:buNone/>
            </a:pPr>
            <a:r>
              <a:t/>
            </a:r>
            <a:endParaRPr sz="1200">
              <a:solidFill>
                <a:srgbClr val="1F0909"/>
              </a:solidFill>
              <a:latin typeface="Arial"/>
              <a:ea typeface="Arial"/>
              <a:cs typeface="Arial"/>
              <a:sym typeface="Arial"/>
            </a:endParaRPr>
          </a:p>
        </p:txBody>
      </p:sp>
      <p:pic>
        <p:nvPicPr>
          <p:cNvPr id="113" name="Google Shape;113;p16"/>
          <p:cNvPicPr preferRelativeResize="0"/>
          <p:nvPr/>
        </p:nvPicPr>
        <p:blipFill>
          <a:blip r:embed="rId3">
            <a:alphaModFix/>
          </a:blip>
          <a:stretch>
            <a:fillRect/>
          </a:stretch>
        </p:blipFill>
        <p:spPr>
          <a:xfrm>
            <a:off x="4630950" y="1826400"/>
            <a:ext cx="4208251" cy="2766048"/>
          </a:xfrm>
          <a:prstGeom prst="rect">
            <a:avLst/>
          </a:prstGeom>
          <a:noFill/>
          <a:ln>
            <a:noFill/>
          </a:ln>
        </p:spPr>
      </p:pic>
      <p:sp>
        <p:nvSpPr>
          <p:cNvPr id="114" name="Google Shape;114;p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15" name="Google Shape;115;p16"/>
          <p:cNvSpPr txBox="1"/>
          <p:nvPr/>
        </p:nvSpPr>
        <p:spPr>
          <a:xfrm>
            <a:off x="3492900" y="4811700"/>
            <a:ext cx="2158200" cy="3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0000"/>
                </a:solidFill>
                <a:latin typeface="Lato"/>
                <a:ea typeface="Lato"/>
                <a:cs typeface="Lato"/>
                <a:sym typeface="Lato"/>
              </a:rPr>
              <a:t>Confidential Do Not Share</a:t>
            </a:r>
            <a:endParaRPr sz="1200">
              <a:solidFill>
                <a:srgbClr val="FF0000"/>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 High Performers</a:t>
            </a:r>
            <a:endParaRPr/>
          </a:p>
        </p:txBody>
      </p:sp>
      <p:sp>
        <p:nvSpPr>
          <p:cNvPr id="121" name="Google Shape;121;p17"/>
          <p:cNvSpPr txBox="1"/>
          <p:nvPr>
            <p:ph idx="1" type="body"/>
          </p:nvPr>
        </p:nvSpPr>
        <p:spPr>
          <a:xfrm>
            <a:off x="729450" y="2078875"/>
            <a:ext cx="3842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First Name, Last Name</a:t>
            </a:r>
            <a:endParaRPr b="1"/>
          </a:p>
        </p:txBody>
      </p:sp>
      <p:pic>
        <p:nvPicPr>
          <p:cNvPr id="122" name="Google Shape;122;p17"/>
          <p:cNvPicPr preferRelativeResize="0"/>
          <p:nvPr/>
        </p:nvPicPr>
        <p:blipFill>
          <a:blip r:embed="rId3">
            <a:alphaModFix/>
          </a:blip>
          <a:stretch>
            <a:fillRect/>
          </a:stretch>
        </p:blipFill>
        <p:spPr>
          <a:xfrm>
            <a:off x="4572000" y="1807075"/>
            <a:ext cx="4267051" cy="2804697"/>
          </a:xfrm>
          <a:prstGeom prst="rect">
            <a:avLst/>
          </a:prstGeom>
          <a:noFill/>
          <a:ln>
            <a:noFill/>
          </a:ln>
        </p:spPr>
      </p:pic>
      <p:sp>
        <p:nvSpPr>
          <p:cNvPr id="123" name="Google Shape;123;p1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24" name="Google Shape;124;p17"/>
          <p:cNvSpPr txBox="1"/>
          <p:nvPr/>
        </p:nvSpPr>
        <p:spPr>
          <a:xfrm>
            <a:off x="3492900" y="4811700"/>
            <a:ext cx="2158200" cy="3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0000"/>
                </a:solidFill>
                <a:latin typeface="Lato"/>
                <a:ea typeface="Lato"/>
                <a:cs typeface="Lato"/>
                <a:sym typeface="Lato"/>
              </a:rPr>
              <a:t>Confidential Do Not Share</a:t>
            </a:r>
            <a:endParaRPr sz="1200">
              <a:solidFill>
                <a:srgbClr val="FF0000"/>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 Well Placed</a:t>
            </a:r>
            <a:endParaRPr/>
          </a:p>
        </p:txBody>
      </p:sp>
      <p:sp>
        <p:nvSpPr>
          <p:cNvPr id="130" name="Google Shape;130;p18"/>
          <p:cNvSpPr txBox="1"/>
          <p:nvPr>
            <p:ph idx="1" type="body"/>
          </p:nvPr>
        </p:nvSpPr>
        <p:spPr>
          <a:xfrm>
            <a:off x="729450" y="2078875"/>
            <a:ext cx="3842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First Name, Last Name</a:t>
            </a:r>
            <a:endParaRPr b="1"/>
          </a:p>
        </p:txBody>
      </p:sp>
      <p:pic>
        <p:nvPicPr>
          <p:cNvPr id="131" name="Google Shape;131;p18"/>
          <p:cNvPicPr preferRelativeResize="0"/>
          <p:nvPr/>
        </p:nvPicPr>
        <p:blipFill>
          <a:blip r:embed="rId3">
            <a:alphaModFix/>
          </a:blip>
          <a:stretch>
            <a:fillRect/>
          </a:stretch>
        </p:blipFill>
        <p:spPr>
          <a:xfrm>
            <a:off x="4572000" y="1807075"/>
            <a:ext cx="4267051" cy="2804697"/>
          </a:xfrm>
          <a:prstGeom prst="rect">
            <a:avLst/>
          </a:prstGeom>
          <a:noFill/>
          <a:ln>
            <a:noFill/>
          </a:ln>
        </p:spPr>
      </p:pic>
      <p:sp>
        <p:nvSpPr>
          <p:cNvPr id="132" name="Google Shape;132;p1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3" name="Google Shape;133;p18"/>
          <p:cNvSpPr txBox="1"/>
          <p:nvPr/>
        </p:nvSpPr>
        <p:spPr>
          <a:xfrm>
            <a:off x="3492900" y="4811700"/>
            <a:ext cx="2158200" cy="3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0000"/>
                </a:solidFill>
                <a:latin typeface="Lato"/>
                <a:ea typeface="Lato"/>
                <a:cs typeface="Lato"/>
                <a:sym typeface="Lato"/>
              </a:rPr>
              <a:t>Confidential Do Not Share</a:t>
            </a:r>
            <a:endParaRPr sz="1200">
              <a:solidFill>
                <a:srgbClr val="FF0000"/>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 Low Performers</a:t>
            </a:r>
            <a:endParaRPr/>
          </a:p>
        </p:txBody>
      </p:sp>
      <p:sp>
        <p:nvSpPr>
          <p:cNvPr id="139" name="Google Shape;139;p19"/>
          <p:cNvSpPr txBox="1"/>
          <p:nvPr>
            <p:ph idx="1" type="body"/>
          </p:nvPr>
        </p:nvSpPr>
        <p:spPr>
          <a:xfrm>
            <a:off x="729450" y="2078875"/>
            <a:ext cx="3842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First Name, Last Name</a:t>
            </a:r>
            <a:endParaRPr b="1"/>
          </a:p>
        </p:txBody>
      </p:sp>
      <p:pic>
        <p:nvPicPr>
          <p:cNvPr id="140" name="Google Shape;140;p19"/>
          <p:cNvPicPr preferRelativeResize="0"/>
          <p:nvPr/>
        </p:nvPicPr>
        <p:blipFill>
          <a:blip r:embed="rId3">
            <a:alphaModFix/>
          </a:blip>
          <a:stretch>
            <a:fillRect/>
          </a:stretch>
        </p:blipFill>
        <p:spPr>
          <a:xfrm>
            <a:off x="4572150" y="1807075"/>
            <a:ext cx="4267051" cy="2804697"/>
          </a:xfrm>
          <a:prstGeom prst="rect">
            <a:avLst/>
          </a:prstGeom>
          <a:noFill/>
          <a:ln>
            <a:noFill/>
          </a:ln>
        </p:spPr>
      </p:pic>
      <p:sp>
        <p:nvSpPr>
          <p:cNvPr id="141" name="Google Shape;141;p1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42" name="Google Shape;142;p19"/>
          <p:cNvSpPr txBox="1"/>
          <p:nvPr/>
        </p:nvSpPr>
        <p:spPr>
          <a:xfrm>
            <a:off x="3492900" y="4811700"/>
            <a:ext cx="2158200" cy="3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0000"/>
                </a:solidFill>
                <a:latin typeface="Lato"/>
                <a:ea typeface="Lato"/>
                <a:cs typeface="Lato"/>
                <a:sym typeface="Lato"/>
              </a:rPr>
              <a:t>Confidential Do Not Share</a:t>
            </a:r>
            <a:endParaRPr sz="1200">
              <a:solidFill>
                <a:srgbClr val="FF0000"/>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First Name, Last Name</a:t>
            </a:r>
            <a:endParaRPr/>
          </a:p>
        </p:txBody>
      </p:sp>
      <p:sp>
        <p:nvSpPr>
          <p:cNvPr id="148" name="Google Shape;148;p20"/>
          <p:cNvSpPr txBox="1"/>
          <p:nvPr>
            <p:ph idx="1" type="body"/>
          </p:nvPr>
        </p:nvSpPr>
        <p:spPr>
          <a:xfrm>
            <a:off x="2072875" y="2078875"/>
            <a:ext cx="24990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sz="1000"/>
              <a:t>Current Role:</a:t>
            </a:r>
            <a:r>
              <a:rPr lang="en" sz="1000"/>
              <a:t> Name of Role</a:t>
            </a:r>
            <a:br>
              <a:rPr lang="en" sz="1000"/>
            </a:br>
            <a:r>
              <a:rPr b="1" lang="en" sz="1000"/>
              <a:t>Current Level:</a:t>
            </a:r>
            <a:r>
              <a:rPr lang="en" sz="1000"/>
              <a:t> HR Level (Jr/Sr, or I, II, III, etc)</a:t>
            </a:r>
            <a:br>
              <a:rPr lang="en" sz="1000"/>
            </a:br>
            <a:r>
              <a:rPr b="1" lang="en" sz="1000"/>
              <a:t>Tenure in Current Role:</a:t>
            </a:r>
            <a:r>
              <a:rPr lang="en" sz="1000"/>
              <a:t> </a:t>
            </a:r>
            <a:r>
              <a:rPr lang="en" sz="1000"/>
              <a:t>Number of Years</a:t>
            </a:r>
            <a:br>
              <a:rPr lang="en" sz="1000"/>
            </a:br>
            <a:r>
              <a:rPr b="1" lang="en" sz="1000"/>
              <a:t>Tenure</a:t>
            </a:r>
            <a:r>
              <a:rPr lang="en" sz="1000"/>
              <a:t>:  Number of Years</a:t>
            </a:r>
            <a:br>
              <a:rPr lang="en" sz="1000"/>
            </a:br>
            <a:r>
              <a:rPr b="1" lang="en" sz="1000"/>
              <a:t>Manager:</a:t>
            </a:r>
            <a:r>
              <a:rPr lang="en" sz="1000"/>
              <a:t> Name of Manager</a:t>
            </a:r>
            <a:br>
              <a:rPr lang="en" sz="1000"/>
            </a:br>
            <a:r>
              <a:rPr b="1" lang="en" sz="1000"/>
              <a:t>Department:</a:t>
            </a:r>
            <a:r>
              <a:rPr lang="en" sz="1000"/>
              <a:t> Name of Department</a:t>
            </a:r>
            <a:br>
              <a:rPr lang="en" sz="1000"/>
            </a:br>
            <a:r>
              <a:rPr lang="en" sz="1000"/>
              <a:t>L</a:t>
            </a:r>
            <a:r>
              <a:rPr b="1" lang="en" sz="1000"/>
              <a:t>ocation:</a:t>
            </a:r>
            <a:r>
              <a:rPr lang="en" sz="1000"/>
              <a:t> City Level Location or Company Office they are based out of</a:t>
            </a:r>
            <a:br>
              <a:rPr lang="en" sz="1000"/>
            </a:br>
            <a:r>
              <a:rPr b="1" lang="en" sz="1000"/>
              <a:t>Employee </a:t>
            </a:r>
            <a:r>
              <a:rPr b="1" lang="en" sz="1000"/>
              <a:t>Goals:</a:t>
            </a:r>
            <a:r>
              <a:rPr lang="en" sz="1000"/>
              <a:t> What does this person think they want to do? Maintain, Change roles, or looking for promotion?</a:t>
            </a:r>
            <a:br>
              <a:rPr lang="en" sz="1000"/>
            </a:br>
            <a:endParaRPr sz="1000"/>
          </a:p>
        </p:txBody>
      </p:sp>
      <p:sp>
        <p:nvSpPr>
          <p:cNvPr id="149" name="Google Shape;149;p20"/>
          <p:cNvSpPr txBox="1"/>
          <p:nvPr>
            <p:ph idx="1" type="body"/>
          </p:nvPr>
        </p:nvSpPr>
        <p:spPr>
          <a:xfrm>
            <a:off x="4572000" y="2078875"/>
            <a:ext cx="38424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sz="1000"/>
              <a:t>Manager Justification: </a:t>
            </a:r>
            <a:r>
              <a:rPr lang="en" sz="1000"/>
              <a:t>Simple statement and observations about why the person is currently evaluated this way. Links to other supporting material is fine.</a:t>
            </a:r>
            <a:br>
              <a:rPr b="1" lang="en" sz="1000"/>
            </a:br>
            <a:r>
              <a:rPr b="1" lang="en" sz="1000"/>
              <a:t>Action Plan: </a:t>
            </a:r>
            <a:r>
              <a:rPr lang="en" sz="1000"/>
              <a:t>Based on where this person is, what is the plan to help them, are they on course, or are they either low</a:t>
            </a:r>
            <a:r>
              <a:rPr lang="en" sz="1000"/>
              <a:t> performing, or high performing, and what will be done to help them achieve the next steps. Things such as Performance Improvement Plans, Trainings, Stretch Projects, Mentorship, and Links to other supporting material is fine.</a:t>
            </a:r>
            <a:endParaRPr sz="1000"/>
          </a:p>
        </p:txBody>
      </p:sp>
      <p:sp>
        <p:nvSpPr>
          <p:cNvPr id="150" name="Google Shape;150;p2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51" name="Google Shape;151;p20"/>
          <p:cNvSpPr txBox="1"/>
          <p:nvPr/>
        </p:nvSpPr>
        <p:spPr>
          <a:xfrm>
            <a:off x="6831325" y="1207650"/>
            <a:ext cx="1663200" cy="7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Lato"/>
                <a:ea typeface="Lato"/>
                <a:cs typeface="Lato"/>
                <a:sym typeface="Lato"/>
              </a:rPr>
              <a:t>High Performer</a:t>
            </a:r>
            <a:br>
              <a:rPr b="1" lang="en">
                <a:latin typeface="Lato"/>
                <a:ea typeface="Lato"/>
                <a:cs typeface="Lato"/>
                <a:sym typeface="Lato"/>
              </a:rPr>
            </a:br>
            <a:r>
              <a:rPr b="1" lang="en">
                <a:latin typeface="Lato"/>
                <a:ea typeface="Lato"/>
                <a:cs typeface="Lato"/>
                <a:sym typeface="Lato"/>
              </a:rPr>
              <a:t>Well Placed</a:t>
            </a:r>
            <a:br>
              <a:rPr b="1" lang="en">
                <a:latin typeface="Lato"/>
                <a:ea typeface="Lato"/>
                <a:cs typeface="Lato"/>
                <a:sym typeface="Lato"/>
              </a:rPr>
            </a:br>
            <a:r>
              <a:rPr b="1" lang="en">
                <a:latin typeface="Lato"/>
                <a:ea typeface="Lato"/>
                <a:cs typeface="Lato"/>
                <a:sym typeface="Lato"/>
              </a:rPr>
              <a:t>Low </a:t>
            </a:r>
            <a:r>
              <a:rPr b="1" lang="en">
                <a:latin typeface="Lato"/>
                <a:ea typeface="Lato"/>
                <a:cs typeface="Lato"/>
                <a:sym typeface="Lato"/>
              </a:rPr>
              <a:t>Performer</a:t>
            </a:r>
            <a:endParaRPr b="1">
              <a:latin typeface="Lato"/>
              <a:ea typeface="Lato"/>
              <a:cs typeface="Lato"/>
              <a:sym typeface="Lato"/>
            </a:endParaRPr>
          </a:p>
        </p:txBody>
      </p:sp>
      <p:pic>
        <p:nvPicPr>
          <p:cNvPr id="152" name="Google Shape;152;p20"/>
          <p:cNvPicPr preferRelativeResize="0"/>
          <p:nvPr/>
        </p:nvPicPr>
        <p:blipFill>
          <a:blip r:embed="rId3">
            <a:alphaModFix/>
          </a:blip>
          <a:stretch>
            <a:fillRect/>
          </a:stretch>
        </p:blipFill>
        <p:spPr>
          <a:xfrm>
            <a:off x="208950" y="2078875"/>
            <a:ext cx="1829800" cy="1829800"/>
          </a:xfrm>
          <a:prstGeom prst="rect">
            <a:avLst/>
          </a:prstGeom>
          <a:noFill/>
          <a:ln>
            <a:noFill/>
          </a:ln>
        </p:spPr>
      </p:pic>
      <p:sp>
        <p:nvSpPr>
          <p:cNvPr id="153" name="Google Shape;153;p20"/>
          <p:cNvSpPr txBox="1"/>
          <p:nvPr/>
        </p:nvSpPr>
        <p:spPr>
          <a:xfrm>
            <a:off x="3492900" y="4811700"/>
            <a:ext cx="2158200" cy="3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0000"/>
                </a:solidFill>
                <a:latin typeface="Lato"/>
                <a:ea typeface="Lato"/>
                <a:cs typeface="Lato"/>
                <a:sym typeface="Lato"/>
              </a:rPr>
              <a:t>Confidential Do Not Share</a:t>
            </a:r>
            <a:endParaRPr sz="1200">
              <a:solidFill>
                <a:srgbClr val="FF0000"/>
              </a:solidFill>
              <a:latin typeface="Lato"/>
              <a:ea typeface="Lato"/>
              <a:cs typeface="Lato"/>
              <a:sym typeface="Lato"/>
            </a:endParaRPr>
          </a:p>
        </p:txBody>
      </p:sp>
      <p:sp>
        <p:nvSpPr>
          <p:cNvPr id="154" name="Google Shape;154;p20"/>
          <p:cNvSpPr txBox="1"/>
          <p:nvPr/>
        </p:nvSpPr>
        <p:spPr>
          <a:xfrm>
            <a:off x="553700" y="3908675"/>
            <a:ext cx="1140300" cy="30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00">
                <a:latin typeface="Lato"/>
                <a:ea typeface="Lato"/>
                <a:cs typeface="Lato"/>
                <a:sym typeface="Lato"/>
              </a:rPr>
              <a:t>Picture of Staff</a:t>
            </a:r>
            <a:endParaRPr sz="9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